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Time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self talk b4</c:v>
                </c:pt>
                <c:pt idx="1">
                  <c:v>self talk after</c:v>
                </c:pt>
                <c:pt idx="2">
                  <c:v>control b4</c:v>
                </c:pt>
                <c:pt idx="3">
                  <c:v>control after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600</c:v>
                </c:pt>
                <c:pt idx="1">
                  <c:v>745</c:v>
                </c:pt>
                <c:pt idx="2">
                  <c:v>490</c:v>
                </c:pt>
                <c:pt idx="3">
                  <c:v>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888752"/>
        <c:axId val="508885616"/>
      </c:barChart>
      <c:catAx>
        <c:axId val="50888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85616"/>
        <c:crosses val="autoZero"/>
        <c:auto val="1"/>
        <c:lblAlgn val="ctr"/>
        <c:lblOffset val="100"/>
        <c:noMultiLvlLbl val="0"/>
      </c:catAx>
      <c:valAx>
        <c:axId val="50888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8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Mind Over Muscle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Latest Research On Endurance And Performance</a:t>
            </a:r>
          </a:p>
          <a:p>
            <a:r>
              <a:rPr lang="en-US" dirty="0" err="1" smtClean="0"/>
              <a:t>Craftsbury</a:t>
            </a:r>
            <a:r>
              <a:rPr lang="en-US" dirty="0" smtClean="0"/>
              <a:t> Academy</a:t>
            </a:r>
            <a:r>
              <a:rPr lang="en-US" dirty="0" smtClean="0"/>
              <a:t> </a:t>
            </a:r>
            <a:r>
              <a:rPr lang="en-US" dirty="0" smtClean="0"/>
              <a:t>XC -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203065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5 Ways to master perception of effort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1. Set 50/50 goals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Muscular Endurance Test</a:t>
            </a:r>
          </a:p>
          <a:p>
            <a:pPr marL="0" indent="0" algn="ctr">
              <a:buNone/>
            </a:pPr>
            <a:r>
              <a:rPr lang="en-US" dirty="0"/>
              <a:t>Ranking of Improvement by Goal </a:t>
            </a:r>
            <a:r>
              <a:rPr lang="en-US" dirty="0" smtClean="0"/>
              <a:t>Type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Difficult/Realistic (20%)</a:t>
            </a:r>
          </a:p>
          <a:p>
            <a:pPr marL="0" indent="0">
              <a:buNone/>
            </a:pPr>
            <a:r>
              <a:rPr lang="en-US" dirty="0"/>
              <a:t>2. Easy (10%)</a:t>
            </a:r>
          </a:p>
          <a:p>
            <a:pPr marL="0" indent="0">
              <a:buNone/>
            </a:pPr>
            <a:r>
              <a:rPr lang="en-US" dirty="0"/>
              <a:t>3. Improbable/Unattainable (40%)</a:t>
            </a:r>
          </a:p>
          <a:p>
            <a:pPr marL="0" indent="0">
              <a:buNone/>
            </a:pPr>
            <a:r>
              <a:rPr lang="en-US" dirty="0"/>
              <a:t>4. Subjective (“Do your best”)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Bar‐Eli </a:t>
            </a:r>
            <a:r>
              <a:rPr lang="en-US" dirty="0"/>
              <a:t>et al., 1997</a:t>
            </a:r>
          </a:p>
        </p:txBody>
      </p:sp>
    </p:spTree>
    <p:extLst>
      <p:ext uri="{BB962C8B-B14F-4D97-AF65-F5344CB8AC3E}">
        <p14:creationId xmlns:p14="http://schemas.microsoft.com/office/powerpoint/2010/main" val="29393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2. Trust The system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b="1" dirty="0"/>
              <a:t>Performance in 5 km Time </a:t>
            </a:r>
            <a:r>
              <a:rPr lang="en-US" b="1" dirty="0" smtClean="0"/>
              <a:t>Trial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en-US" dirty="0" smtClean="0"/>
              <a:t>Hurst </a:t>
            </a:r>
            <a:r>
              <a:rPr lang="en-US" dirty="0"/>
              <a:t>et al., </a:t>
            </a:r>
            <a:r>
              <a:rPr lang="en-US" dirty="0" smtClean="0"/>
              <a:t>2013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Control Condition</a:t>
            </a:r>
            <a:r>
              <a:rPr lang="en-US" dirty="0" smtClean="0"/>
              <a:t>    </a:t>
            </a:r>
            <a:r>
              <a:rPr lang="en-US" u="sng" dirty="0" smtClean="0"/>
              <a:t>Placebo </a:t>
            </a:r>
            <a:r>
              <a:rPr lang="en-US" u="sng" dirty="0"/>
              <a:t>Condition</a:t>
            </a:r>
          </a:p>
          <a:p>
            <a:pPr marL="0" indent="0">
              <a:buNone/>
            </a:pPr>
            <a:r>
              <a:rPr lang="en-US" dirty="0" smtClean="0"/>
              <a:t>          20:16                         19:55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b="1" dirty="0"/>
              <a:t>Believe in your system, and</a:t>
            </a:r>
          </a:p>
          <a:p>
            <a:pPr marL="0" indent="0">
              <a:buNone/>
            </a:pPr>
            <a:r>
              <a:rPr lang="en-US" b="1" dirty="0"/>
              <a:t>then sell it to your players.”</a:t>
            </a:r>
          </a:p>
          <a:p>
            <a:pPr marL="0" indent="0">
              <a:buNone/>
            </a:pPr>
            <a:r>
              <a:rPr lang="en-US" b="1" dirty="0" smtClean="0"/>
              <a:t>          ‐‐</a:t>
            </a:r>
            <a:r>
              <a:rPr lang="en-US" b="1" dirty="0"/>
              <a:t>Billy </a:t>
            </a:r>
            <a:r>
              <a:rPr lang="en-US" b="1" dirty="0" smtClean="0"/>
              <a:t>Donovan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114" y="3395175"/>
            <a:ext cx="3982946" cy="28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351" y="764373"/>
            <a:ext cx="9366849" cy="1293028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3. Practice Feel-Good training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949951"/>
              </p:ext>
            </p:extLst>
          </p:nvPr>
        </p:nvGraphicFramePr>
        <p:xfrm>
          <a:off x="830179" y="2803524"/>
          <a:ext cx="108204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00"/>
                <a:gridCol w="3606800"/>
                <a:gridCol w="3606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Trial Watts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RPE at 200 Watts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Weeks Normal Training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Weeks Intensified Training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Weeks Recovery Training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Feel-Good Training Continued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b="1" i="1" dirty="0" err="1"/>
              <a:t>Ceci</a:t>
            </a:r>
            <a:r>
              <a:rPr lang="en-US" b="1" i="1" dirty="0"/>
              <a:t> et al, </a:t>
            </a:r>
            <a:r>
              <a:rPr lang="en-US" b="1" i="1" dirty="0" smtClean="0"/>
              <a:t>1991</a:t>
            </a:r>
          </a:p>
          <a:p>
            <a:pPr marL="0" indent="0">
              <a:buNone/>
            </a:pPr>
            <a:r>
              <a:rPr lang="en-US" b="1" dirty="0" smtClean="0"/>
              <a:t>Runners </a:t>
            </a:r>
            <a:r>
              <a:rPr lang="en-US" b="1" dirty="0"/>
              <a:t>go faster at</a:t>
            </a:r>
          </a:p>
          <a:p>
            <a:pPr marL="0" indent="0">
              <a:buNone/>
            </a:pPr>
            <a:r>
              <a:rPr lang="en-US" b="1" dirty="0"/>
              <a:t>same RPE </a:t>
            </a:r>
            <a:r>
              <a:rPr lang="en-US" b="1" dirty="0" smtClean="0"/>
              <a:t>outdoors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St </a:t>
            </a:r>
            <a:r>
              <a:rPr lang="en-US" b="1" i="1" dirty="0"/>
              <a:t>Clair Gibson, </a:t>
            </a:r>
            <a:r>
              <a:rPr lang="en-US" b="1" i="1" dirty="0" smtClean="0"/>
              <a:t>2012</a:t>
            </a:r>
          </a:p>
          <a:p>
            <a:pPr marL="0" indent="0">
              <a:buNone/>
            </a:pPr>
            <a:r>
              <a:rPr lang="en-US" b="1" dirty="0" smtClean="0"/>
              <a:t>Difference between good </a:t>
            </a:r>
            <a:r>
              <a:rPr lang="en-US" b="1" dirty="0"/>
              <a:t>an bad </a:t>
            </a:r>
            <a:r>
              <a:rPr lang="en-US" b="1" dirty="0" smtClean="0"/>
              <a:t>workouts </a:t>
            </a:r>
            <a:r>
              <a:rPr lang="en-US" b="1" dirty="0"/>
              <a:t>is </a:t>
            </a:r>
            <a:r>
              <a:rPr lang="en-US" b="1" dirty="0" smtClean="0"/>
              <a:t>affective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39" y="3553252"/>
            <a:ext cx="2679031" cy="260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319" y="3482915"/>
            <a:ext cx="2808228" cy="27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4. Think helpfully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 algn="ctr">
              <a:buNone/>
            </a:pPr>
            <a:r>
              <a:rPr lang="en-US" b="1" dirty="0"/>
              <a:t>Positive Self‐Talk Training </a:t>
            </a:r>
            <a:r>
              <a:rPr lang="en-US" b="1" dirty="0" smtClean="0"/>
              <a:t>Enhances Endurance Performance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53927718"/>
              </p:ext>
            </p:extLst>
          </p:nvPr>
        </p:nvGraphicFramePr>
        <p:xfrm>
          <a:off x="3561347" y="2743200"/>
          <a:ext cx="5277854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9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5. Brace yourself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b="1" dirty="0"/>
              <a:t>“This is going to be the hardest</a:t>
            </a:r>
          </a:p>
          <a:p>
            <a:pPr marL="0" indent="0">
              <a:buNone/>
            </a:pPr>
            <a:r>
              <a:rPr lang="en-US" b="1" dirty="0"/>
              <a:t>race of my life</a:t>
            </a:r>
            <a:r>
              <a:rPr lang="en-US" b="1" dirty="0" smtClean="0"/>
              <a:t>.”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Acceptance </a:t>
            </a:r>
            <a:r>
              <a:rPr lang="en-US" b="1" dirty="0"/>
              <a:t>Vs. </a:t>
            </a:r>
            <a:r>
              <a:rPr lang="en-US" b="1" dirty="0" smtClean="0"/>
              <a:t>Suppression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48" y="3069477"/>
            <a:ext cx="3000736" cy="2915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404" y="3053894"/>
            <a:ext cx="3016776" cy="29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I’M a “head case”!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can I do?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b="1" dirty="0"/>
              <a:t>Step 1: Acknowledge the</a:t>
            </a:r>
          </a:p>
          <a:p>
            <a:pPr marL="0" indent="0">
              <a:buNone/>
            </a:pPr>
            <a:r>
              <a:rPr lang="en-US" b="1" dirty="0"/>
              <a:t>problem and make it an</a:t>
            </a:r>
          </a:p>
          <a:p>
            <a:pPr marL="0" indent="0">
              <a:buNone/>
            </a:pPr>
            <a:r>
              <a:rPr lang="en-US" b="1" dirty="0"/>
              <a:t>explicit goal to </a:t>
            </a:r>
            <a:r>
              <a:rPr lang="en-US" b="1" dirty="0" smtClean="0"/>
              <a:t>overcome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Step 2: Try </a:t>
            </a:r>
            <a:r>
              <a:rPr lang="en-US" b="1" dirty="0" smtClean="0"/>
              <a:t>things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Toughness training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Qualitative </a:t>
            </a:r>
            <a:r>
              <a:rPr lang="en-US" b="1" dirty="0"/>
              <a:t>race </a:t>
            </a:r>
            <a:r>
              <a:rPr lang="en-US" b="1" dirty="0" smtClean="0"/>
              <a:t>goals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Letting </a:t>
            </a:r>
            <a:r>
              <a:rPr lang="en-US" b="1" dirty="0"/>
              <a:t>“off the hook”</a:t>
            </a:r>
          </a:p>
        </p:txBody>
      </p:sp>
    </p:spTree>
    <p:extLst>
      <p:ext uri="{BB962C8B-B14F-4D97-AF65-F5344CB8AC3E}">
        <p14:creationId xmlns:p14="http://schemas.microsoft.com/office/powerpoint/2010/main" val="4752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Questions/discussion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17" y="2057401"/>
            <a:ext cx="6052566" cy="4024313"/>
          </a:xfrm>
        </p:spPr>
      </p:pic>
    </p:spTree>
    <p:extLst>
      <p:ext uri="{BB962C8B-B14F-4D97-AF65-F5344CB8AC3E}">
        <p14:creationId xmlns:p14="http://schemas.microsoft.com/office/powerpoint/2010/main" val="16357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Perception of Effort Limits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Ways To Master Perception of Effort and Improve Performance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you a “Head Case” and What You Can Do About It!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Now Know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</a:rPr>
              <a:t>Psychobiological Model of Endurance Performance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Human Endurance and Performance are NOT directly limited by physiology. Endurance and Performance are technically constrained by our physiology, but are limited – or more accurately – determined – by psychology and specifically by perceived effort.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930442"/>
          </a:xfrm>
        </p:spPr>
        <p:txBody>
          <a:bodyPr/>
          <a:lstStyle/>
          <a:p>
            <a:r>
              <a:rPr lang="en-US" dirty="0" smtClean="0"/>
              <a:t>Open Loop Endurance tests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 rot="5400000">
            <a:off x="6950075" y="1662113"/>
            <a:ext cx="5467350" cy="36449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598821"/>
            <a:ext cx="6873240" cy="36198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</a:t>
            </a:r>
            <a:r>
              <a:rPr lang="en-US" sz="1800" dirty="0"/>
              <a:t>Exhaustion (task failure) is not due </a:t>
            </a:r>
            <a:r>
              <a:rPr lang="en-US" sz="1800" dirty="0" smtClean="0"/>
              <a:t>to lactate </a:t>
            </a:r>
            <a:r>
              <a:rPr lang="en-US" sz="1800" dirty="0"/>
              <a:t>accumulation and the </a:t>
            </a:r>
            <a:r>
              <a:rPr lang="en-US" sz="1800" dirty="0" smtClean="0"/>
              <a:t>associated muscle </a:t>
            </a:r>
            <a:r>
              <a:rPr lang="en-US" sz="1800" dirty="0"/>
              <a:t>acidification; neither the </a:t>
            </a:r>
            <a:r>
              <a:rPr lang="en-US" sz="1800" dirty="0" smtClean="0"/>
              <a:t>aerobic energy </a:t>
            </a:r>
            <a:r>
              <a:rPr lang="en-US" sz="1800" dirty="0"/>
              <a:t>pathways nor the glycolysis </a:t>
            </a:r>
            <a:r>
              <a:rPr lang="en-US" sz="1800" dirty="0" smtClean="0"/>
              <a:t>are blocked </a:t>
            </a:r>
            <a:r>
              <a:rPr lang="en-US" sz="1800" dirty="0"/>
              <a:t>at exhaustion</a:t>
            </a:r>
            <a:r>
              <a:rPr lang="en-US" sz="1800" dirty="0" smtClean="0"/>
              <a:t>.”  </a:t>
            </a:r>
          </a:p>
          <a:p>
            <a:endParaRPr lang="en-US" sz="1800" dirty="0"/>
          </a:p>
          <a:p>
            <a:r>
              <a:rPr lang="en-US" sz="1800" dirty="0" smtClean="0"/>
              <a:t>“</a:t>
            </a:r>
            <a:r>
              <a:rPr lang="en-US" sz="1800" dirty="0"/>
              <a:t>Although the maximal rate of </a:t>
            </a:r>
            <a:r>
              <a:rPr lang="en-US" sz="1800" dirty="0" smtClean="0"/>
              <a:t>ATP provision </a:t>
            </a:r>
            <a:r>
              <a:rPr lang="en-US" sz="1800" dirty="0"/>
              <a:t>is markedly reduced at </a:t>
            </a:r>
            <a:r>
              <a:rPr lang="en-US" sz="1800" dirty="0" smtClean="0"/>
              <a:t>task failure</a:t>
            </a:r>
            <a:r>
              <a:rPr lang="en-US" sz="1800" dirty="0"/>
              <a:t>, the </a:t>
            </a:r>
            <a:r>
              <a:rPr lang="en-US" sz="1800" dirty="0" err="1"/>
              <a:t>resynthesis</a:t>
            </a:r>
            <a:r>
              <a:rPr lang="en-US" sz="1800" dirty="0"/>
              <a:t> </a:t>
            </a:r>
            <a:r>
              <a:rPr lang="en-US" sz="1800" dirty="0" smtClean="0"/>
              <a:t>capacity remaining </a:t>
            </a:r>
            <a:r>
              <a:rPr lang="en-US" sz="1800" dirty="0"/>
              <a:t>exceeds the rate of </a:t>
            </a:r>
            <a:r>
              <a:rPr lang="en-US" sz="1800" dirty="0" smtClean="0"/>
              <a:t>ATP consumption</a:t>
            </a:r>
            <a:r>
              <a:rPr lang="en-US" sz="1800" dirty="0"/>
              <a:t>, indicating that task </a:t>
            </a:r>
            <a:r>
              <a:rPr lang="en-US" sz="1800" dirty="0" smtClean="0"/>
              <a:t>failure during </a:t>
            </a:r>
            <a:r>
              <a:rPr lang="en-US" sz="1800" dirty="0"/>
              <a:t>an incremental exercise </a:t>
            </a:r>
            <a:r>
              <a:rPr lang="en-US" sz="1800" dirty="0" smtClean="0"/>
              <a:t>to exhaustion </a:t>
            </a:r>
            <a:r>
              <a:rPr lang="en-US" sz="1800" dirty="0"/>
              <a:t>depends more on </a:t>
            </a:r>
            <a:r>
              <a:rPr lang="en-US" sz="1800" dirty="0" smtClean="0"/>
              <a:t>central than </a:t>
            </a:r>
            <a:r>
              <a:rPr lang="en-US" sz="1800" dirty="0"/>
              <a:t>peripheral </a:t>
            </a:r>
            <a:r>
              <a:rPr lang="en-US" sz="1800" dirty="0" smtClean="0"/>
              <a:t>mechanisms.”</a:t>
            </a:r>
          </a:p>
          <a:p>
            <a:endParaRPr lang="en-US" dirty="0"/>
          </a:p>
          <a:p>
            <a:r>
              <a:rPr lang="en-US" dirty="0" err="1"/>
              <a:t>Calbert</a:t>
            </a:r>
            <a:r>
              <a:rPr lang="en-US" dirty="0"/>
              <a:t> et al,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7539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Reserve Functional capacity at “exhaustion”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470485"/>
            <a:ext cx="6873240" cy="3748200"/>
          </a:xfrm>
        </p:spPr>
        <p:txBody>
          <a:bodyPr>
            <a:normAutofit/>
          </a:bodyPr>
          <a:lstStyle/>
          <a:p>
            <a:r>
              <a:rPr lang="en-US" sz="2000" dirty="0"/>
              <a:t>Step 1: </a:t>
            </a:r>
            <a:r>
              <a:rPr lang="en-US" sz="2000" dirty="0" smtClean="0"/>
              <a:t>	5‐Second </a:t>
            </a:r>
            <a:r>
              <a:rPr lang="en-US" sz="2000" dirty="0"/>
              <a:t>Max </a:t>
            </a:r>
            <a:r>
              <a:rPr lang="en-US" sz="2000" dirty="0" smtClean="0"/>
              <a:t>Power Output</a:t>
            </a:r>
            <a:endParaRPr lang="en-US" sz="2000" dirty="0"/>
          </a:p>
          <a:p>
            <a:r>
              <a:rPr lang="en-US" sz="2000" dirty="0"/>
              <a:t>1,075 </a:t>
            </a:r>
            <a:r>
              <a:rPr lang="en-US" sz="2000" dirty="0" smtClean="0"/>
              <a:t>watts</a:t>
            </a:r>
          </a:p>
          <a:p>
            <a:endParaRPr lang="en-US" sz="2000" dirty="0"/>
          </a:p>
          <a:p>
            <a:r>
              <a:rPr lang="en-US" sz="2000" dirty="0"/>
              <a:t>Step 2: </a:t>
            </a:r>
            <a:r>
              <a:rPr lang="en-US" sz="2000" dirty="0" smtClean="0"/>
              <a:t>	Submaximal </a:t>
            </a:r>
            <a:r>
              <a:rPr lang="en-US" sz="2000" dirty="0"/>
              <a:t>ride </a:t>
            </a:r>
            <a:r>
              <a:rPr lang="en-US" sz="2000" dirty="0" smtClean="0"/>
              <a:t>to exhaustion</a:t>
            </a:r>
            <a:endParaRPr lang="en-US" sz="2000" dirty="0"/>
          </a:p>
          <a:p>
            <a:r>
              <a:rPr lang="en-US" sz="2000" dirty="0"/>
              <a:t>242 </a:t>
            </a:r>
            <a:r>
              <a:rPr lang="en-US" sz="2000" dirty="0" smtClean="0"/>
              <a:t>watts</a:t>
            </a:r>
          </a:p>
          <a:p>
            <a:endParaRPr lang="en-US" sz="2000" dirty="0"/>
          </a:p>
          <a:p>
            <a:r>
              <a:rPr lang="en-US" sz="2000" dirty="0"/>
              <a:t>Step 3 (Surprise): 5‐Second </a:t>
            </a:r>
            <a:r>
              <a:rPr lang="en-US" sz="2000" dirty="0" smtClean="0"/>
              <a:t>Max Power </a:t>
            </a:r>
            <a:r>
              <a:rPr lang="en-US" sz="2000" dirty="0"/>
              <a:t>Output</a:t>
            </a:r>
          </a:p>
          <a:p>
            <a:r>
              <a:rPr lang="en-US" sz="2000" dirty="0" smtClean="0"/>
              <a:t>731</a:t>
            </a:r>
          </a:p>
          <a:p>
            <a:r>
              <a:rPr lang="en-US" sz="2000" dirty="0" err="1" smtClean="0"/>
              <a:t>Marcora</a:t>
            </a:r>
            <a:r>
              <a:rPr lang="en-US" sz="2000" dirty="0" smtClean="0"/>
              <a:t>, et al, 2010,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60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only one measurement is limiting at exhaustion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trike="sngStrike" dirty="0"/>
              <a:t>Blood lactate</a:t>
            </a:r>
          </a:p>
          <a:p>
            <a:r>
              <a:rPr lang="en-US" strike="sngStrike" dirty="0" smtClean="0"/>
              <a:t>Concentration		</a:t>
            </a:r>
            <a:endParaRPr lang="en-US" strike="sngStrike" dirty="0"/>
          </a:p>
          <a:p>
            <a:r>
              <a:rPr lang="en-US" strike="sngStrike" dirty="0"/>
              <a:t>Muscle pH</a:t>
            </a:r>
          </a:p>
          <a:p>
            <a:r>
              <a:rPr lang="en-US" strike="sngStrike" dirty="0"/>
              <a:t>Muscle cell depolarization</a:t>
            </a:r>
          </a:p>
          <a:p>
            <a:r>
              <a:rPr lang="en-US" strike="sngStrike" dirty="0"/>
              <a:t>ATP depletion</a:t>
            </a:r>
          </a:p>
          <a:p>
            <a:r>
              <a:rPr lang="en-US" strike="sngStrike" dirty="0"/>
              <a:t>Muscle glycogen depletion</a:t>
            </a:r>
          </a:p>
          <a:p>
            <a:r>
              <a:rPr lang="en-US" strike="sngStrike" dirty="0"/>
              <a:t>Core body temperature</a:t>
            </a:r>
          </a:p>
          <a:p>
            <a:r>
              <a:rPr lang="en-US" b="1" dirty="0">
                <a:solidFill>
                  <a:srgbClr val="00B050"/>
                </a:solidFill>
              </a:rPr>
              <a:t>Perception of </a:t>
            </a:r>
            <a:r>
              <a:rPr lang="en-US" b="1" dirty="0" smtClean="0">
                <a:solidFill>
                  <a:srgbClr val="00B050"/>
                </a:solidFill>
              </a:rPr>
              <a:t>effort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People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stop exercising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NOT when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they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cannot continue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any longer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but when 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they </a:t>
            </a:r>
            <a:r>
              <a:rPr lang="en-US" sz="24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FEEL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they cannot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try any harder.</a:t>
            </a:r>
          </a:p>
        </p:txBody>
      </p:sp>
    </p:spTree>
    <p:extLst>
      <p:ext uri="{BB962C8B-B14F-4D97-AF65-F5344CB8AC3E}">
        <p14:creationId xmlns:p14="http://schemas.microsoft.com/office/powerpoint/2010/main" val="5667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689811"/>
          </a:xfrm>
        </p:spPr>
        <p:txBody>
          <a:bodyPr/>
          <a:lstStyle/>
          <a:p>
            <a:r>
              <a:rPr lang="en-US" dirty="0" smtClean="0"/>
              <a:t>Closed Loop Testing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 rot="5400000">
            <a:off x="6950075" y="1662113"/>
            <a:ext cx="5467350" cy="36449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406317"/>
            <a:ext cx="6873240" cy="381236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Maximum </a:t>
            </a:r>
            <a:r>
              <a:rPr lang="en-US" sz="2400" dirty="0"/>
              <a:t>output (speed</a:t>
            </a:r>
            <a:r>
              <a:rPr lang="en-US" sz="2400" dirty="0" smtClean="0"/>
              <a:t>) cannot </a:t>
            </a:r>
            <a:r>
              <a:rPr lang="en-US" sz="2400" dirty="0"/>
              <a:t>be </a:t>
            </a:r>
            <a:r>
              <a:rPr lang="en-US" sz="2400" dirty="0" smtClean="0"/>
              <a:t>sustained longer </a:t>
            </a:r>
            <a:r>
              <a:rPr lang="en-US" sz="2400" dirty="0"/>
              <a:t>than 7‐9 seconds </a:t>
            </a:r>
            <a:r>
              <a:rPr lang="en-US" sz="2400" dirty="0" smtClean="0"/>
              <a:t>in running </a:t>
            </a:r>
            <a:r>
              <a:rPr lang="en-US" sz="2400" dirty="0"/>
              <a:t>races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All races lasting long </a:t>
            </a:r>
            <a:r>
              <a:rPr lang="en-US" sz="2400" dirty="0" smtClean="0"/>
              <a:t>than 30 </a:t>
            </a:r>
            <a:r>
              <a:rPr lang="en-US" sz="2400" dirty="0"/>
              <a:t>seconds must be </a:t>
            </a:r>
            <a:r>
              <a:rPr lang="en-US" sz="2400" dirty="0" smtClean="0"/>
              <a:t>paced to </a:t>
            </a:r>
            <a:r>
              <a:rPr lang="en-US" sz="2400" dirty="0"/>
              <a:t>ensure best outcome.</a:t>
            </a:r>
          </a:p>
        </p:txBody>
      </p:sp>
    </p:spTree>
    <p:extLst>
      <p:ext uri="{BB962C8B-B14F-4D97-AF65-F5344CB8AC3E}">
        <p14:creationId xmlns:p14="http://schemas.microsoft.com/office/powerpoint/2010/main" val="26669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663" y="764373"/>
            <a:ext cx="10110537" cy="1293028"/>
          </a:xfrm>
        </p:spPr>
        <p:txBody>
          <a:bodyPr/>
          <a:lstStyle/>
          <a:p>
            <a:pPr algn="ctr"/>
            <a:r>
              <a:rPr lang="en-US" dirty="0" smtClean="0"/>
              <a:t>Pacing Perceived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dirty="0" smtClean="0"/>
              <a:t>Cyclists optimize </a:t>
            </a:r>
          </a:p>
          <a:p>
            <a:pPr marL="0" indent="0">
              <a:buNone/>
            </a:pPr>
            <a:r>
              <a:rPr lang="en-US" dirty="0" smtClean="0"/>
              <a:t>performance </a:t>
            </a:r>
            <a:r>
              <a:rPr lang="en-US" dirty="0"/>
              <a:t>in a time</a:t>
            </a:r>
          </a:p>
          <a:p>
            <a:pPr marL="0" indent="0">
              <a:buNone/>
            </a:pPr>
            <a:r>
              <a:rPr lang="en-US" dirty="0"/>
              <a:t>trial of unknown </a:t>
            </a:r>
            <a:r>
              <a:rPr lang="en-US" dirty="0" smtClean="0"/>
              <a:t>distance </a:t>
            </a:r>
          </a:p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four tries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Mauger</a:t>
            </a:r>
            <a:r>
              <a:rPr lang="en-US" dirty="0"/>
              <a:t> et al, 2009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Rate </a:t>
            </a:r>
            <a:r>
              <a:rPr lang="en-US" dirty="0"/>
              <a:t>of perceived effort</a:t>
            </a:r>
          </a:p>
          <a:p>
            <a:pPr marL="0" indent="0">
              <a:buNone/>
            </a:pPr>
            <a:r>
              <a:rPr lang="en-US" dirty="0"/>
              <a:t>increase predicts endpoint</a:t>
            </a:r>
          </a:p>
          <a:p>
            <a:pPr marL="0" indent="0">
              <a:buNone/>
            </a:pPr>
            <a:r>
              <a:rPr lang="en-US" dirty="0"/>
              <a:t>in multi‐lap mountain bike</a:t>
            </a:r>
          </a:p>
          <a:p>
            <a:pPr marL="0" indent="0">
              <a:buNone/>
            </a:pPr>
            <a:r>
              <a:rPr lang="en-US" dirty="0" smtClean="0"/>
              <a:t>Race.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Viana</a:t>
            </a:r>
            <a:r>
              <a:rPr lang="en-US" dirty="0"/>
              <a:t> et al, 2016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263" y="764373"/>
            <a:ext cx="9500937" cy="1293028"/>
          </a:xfrm>
        </p:spPr>
        <p:txBody>
          <a:bodyPr/>
          <a:lstStyle/>
          <a:p>
            <a:pPr algn="ctr"/>
            <a:r>
              <a:rPr lang="en-US" dirty="0" smtClean="0"/>
              <a:t>The 2 Ways A Runner Can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b="1" dirty="0"/>
              <a:t>Increase Maximum Perceived</a:t>
            </a:r>
          </a:p>
          <a:p>
            <a:pPr marL="0" indent="0">
              <a:buNone/>
            </a:pPr>
            <a:r>
              <a:rPr lang="en-US" b="1" dirty="0"/>
              <a:t>Effort Tolerance</a:t>
            </a:r>
          </a:p>
          <a:p>
            <a:r>
              <a:rPr lang="en-US" dirty="0" smtClean="0"/>
              <a:t>Motivation</a:t>
            </a:r>
            <a:endParaRPr lang="en-US" dirty="0"/>
          </a:p>
          <a:p>
            <a:r>
              <a:rPr lang="en-US" dirty="0" smtClean="0"/>
              <a:t>Experience</a:t>
            </a:r>
            <a:endParaRPr lang="en-US" dirty="0"/>
          </a:p>
          <a:p>
            <a:r>
              <a:rPr lang="en-US" dirty="0" smtClean="0"/>
              <a:t>Anger</a:t>
            </a:r>
            <a:endParaRPr lang="en-US" dirty="0"/>
          </a:p>
          <a:p>
            <a:r>
              <a:rPr lang="en-US" dirty="0" smtClean="0"/>
              <a:t>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Reduce Perceived Effort at Any</a:t>
            </a:r>
          </a:p>
          <a:p>
            <a:pPr marL="0" indent="0">
              <a:buNone/>
            </a:pPr>
            <a:r>
              <a:rPr lang="en-US" b="1" dirty="0"/>
              <a:t>Given Pace</a:t>
            </a:r>
          </a:p>
          <a:p>
            <a:r>
              <a:rPr lang="en-US" dirty="0" smtClean="0"/>
              <a:t>Training</a:t>
            </a:r>
            <a:endParaRPr lang="en-US" dirty="0"/>
          </a:p>
          <a:p>
            <a:r>
              <a:rPr lang="en-US" dirty="0" smtClean="0"/>
              <a:t>Caffeine</a:t>
            </a:r>
            <a:endParaRPr lang="en-US" dirty="0"/>
          </a:p>
          <a:p>
            <a:r>
              <a:rPr lang="en-US" dirty="0" smtClean="0"/>
              <a:t>Group </a:t>
            </a:r>
            <a:r>
              <a:rPr lang="en-US" dirty="0"/>
              <a:t>Effect</a:t>
            </a:r>
          </a:p>
          <a:p>
            <a:r>
              <a:rPr lang="en-US" dirty="0" smtClean="0"/>
              <a:t>Etc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4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69</TotalTime>
  <Words>528</Words>
  <Application>Microsoft Office PowerPoint</Application>
  <PresentationFormat>Widescreen</PresentationFormat>
  <Paragraphs>167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Vapor Trail</vt:lpstr>
      <vt:lpstr>Mind Over Muscle</vt:lpstr>
      <vt:lpstr>Overview</vt:lpstr>
      <vt:lpstr>What We Now Know </vt:lpstr>
      <vt:lpstr>Open Loop Endurance tests</vt:lpstr>
      <vt:lpstr>Reserve Functional capacity at “exhaustion”</vt:lpstr>
      <vt:lpstr>only one measurement is limiting at exhaustion </vt:lpstr>
      <vt:lpstr>Closed Loop Testing</vt:lpstr>
      <vt:lpstr>Pacing Perceived Effort</vt:lpstr>
      <vt:lpstr>The 2 Ways A Runner Can Improve</vt:lpstr>
      <vt:lpstr>5 Ways to master perception of effort</vt:lpstr>
      <vt:lpstr>1. Set 50/50 goals</vt:lpstr>
      <vt:lpstr>2. Trust The system</vt:lpstr>
      <vt:lpstr>3. Practice Feel-Good training</vt:lpstr>
      <vt:lpstr>Feel-Good Training Continued</vt:lpstr>
      <vt:lpstr>4. Think helpfully</vt:lpstr>
      <vt:lpstr>5. Brace yourself</vt:lpstr>
      <vt:lpstr>I’M a “head case”!  What can I do?</vt:lpstr>
      <vt:lpstr>Questions/discussion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Over Muscle</dc:title>
  <dc:creator>Michael J. LeVangie</dc:creator>
  <cp:lastModifiedBy>Michael J. LeVangie</cp:lastModifiedBy>
  <cp:revision>20</cp:revision>
  <dcterms:created xsi:type="dcterms:W3CDTF">2017-08-13T15:50:13Z</dcterms:created>
  <dcterms:modified xsi:type="dcterms:W3CDTF">2019-07-13T12:30:26Z</dcterms:modified>
</cp:coreProperties>
</file>